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Caveat"/>
      <p:regular r:id="rId59"/>
      <p:bold r:id="rId60"/>
    </p:embeddedFont>
    <p:embeddedFont>
      <p:font typeface="Overpass Black"/>
      <p:bold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  <p:embeddedFont>
      <p:font typeface="Overpass"/>
      <p:regular r:id="rId67"/>
      <p:bold r:id="rId68"/>
      <p:italic r:id="rId69"/>
      <p:boldItalic r:id="rId70"/>
    </p:embeddedFont>
    <p:embeddedFont>
      <p:font typeface="Montserrat Medium"/>
      <p:regular r:id="rId71"/>
      <p:bold r:id="rId72"/>
      <p:italic r:id="rId73"/>
      <p:boldItalic r:id="rId74"/>
    </p:embeddedFont>
    <p:embeddedFont>
      <p:font typeface="Overpass Mono"/>
      <p:regular r:id="rId75"/>
      <p:bold r:id="rId76"/>
    </p:embeddedFont>
    <p:embeddedFont>
      <p:font typeface="Overpass SemiBold"/>
      <p:regular r:id="rId77"/>
      <p:bold r:id="rId78"/>
      <p:italic r:id="rId79"/>
      <p:boldItalic r:id="rId80"/>
    </p:embeddedFont>
    <p:embeddedFont>
      <p:font typeface="Montserrat ExtraBold"/>
      <p:bold r:id="rId81"/>
      <p:boldItalic r:id="rId82"/>
    </p:embeddedFont>
    <p:embeddedFont>
      <p:font typeface="Overpass Mono SemiBold"/>
      <p:regular r:id="rId83"/>
      <p:bold r:id="rId84"/>
    </p:embeddedFont>
    <p:embeddedFont>
      <p:font typeface="Open Sans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OverpassMonoSemiBold-bold.fntdata"/><Relationship Id="rId83" Type="http://schemas.openxmlformats.org/officeDocument/2006/relationships/font" Target="fonts/OverpassMonoSemiBold-regular.fntdata"/><Relationship Id="rId42" Type="http://schemas.openxmlformats.org/officeDocument/2006/relationships/slide" Target="slides/slide38.xml"/><Relationship Id="rId86" Type="http://schemas.openxmlformats.org/officeDocument/2006/relationships/font" Target="fonts/OpenSans-bold.fntdata"/><Relationship Id="rId41" Type="http://schemas.openxmlformats.org/officeDocument/2006/relationships/slide" Target="slides/slide37.xml"/><Relationship Id="rId85" Type="http://schemas.openxmlformats.org/officeDocument/2006/relationships/font" Target="fonts/OpenSans-regular.fntdata"/><Relationship Id="rId44" Type="http://schemas.openxmlformats.org/officeDocument/2006/relationships/slide" Target="slides/slide40.xml"/><Relationship Id="rId88" Type="http://schemas.openxmlformats.org/officeDocument/2006/relationships/font" Target="fonts/OpenSans-boldItalic.fntdata"/><Relationship Id="rId43" Type="http://schemas.openxmlformats.org/officeDocument/2006/relationships/slide" Target="slides/slide39.xml"/><Relationship Id="rId87" Type="http://schemas.openxmlformats.org/officeDocument/2006/relationships/font" Target="fonts/OpenSans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OverpassSemiBold-boldItalic.fntdata"/><Relationship Id="rId82" Type="http://schemas.openxmlformats.org/officeDocument/2006/relationships/font" Target="fonts/MontserratExtraBold-boldItalic.fntdata"/><Relationship Id="rId81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Medium-italic.fntdata"/><Relationship Id="rId72" Type="http://schemas.openxmlformats.org/officeDocument/2006/relationships/font" Target="fonts/MontserratMedium-bold.fntdata"/><Relationship Id="rId31" Type="http://schemas.openxmlformats.org/officeDocument/2006/relationships/slide" Target="slides/slide27.xml"/><Relationship Id="rId75" Type="http://schemas.openxmlformats.org/officeDocument/2006/relationships/font" Target="fonts/OverpassMono-regular.fntdata"/><Relationship Id="rId30" Type="http://schemas.openxmlformats.org/officeDocument/2006/relationships/slide" Target="slides/slide26.xml"/><Relationship Id="rId74" Type="http://schemas.openxmlformats.org/officeDocument/2006/relationships/font" Target="fonts/MontserratMedium-boldItalic.fntdata"/><Relationship Id="rId33" Type="http://schemas.openxmlformats.org/officeDocument/2006/relationships/slide" Target="slides/slide29.xml"/><Relationship Id="rId77" Type="http://schemas.openxmlformats.org/officeDocument/2006/relationships/font" Target="fonts/OverpassSemiBold-regular.fntdata"/><Relationship Id="rId32" Type="http://schemas.openxmlformats.org/officeDocument/2006/relationships/slide" Target="slides/slide28.xml"/><Relationship Id="rId76" Type="http://schemas.openxmlformats.org/officeDocument/2006/relationships/font" Target="fonts/OverpassMono-bold.fntdata"/><Relationship Id="rId35" Type="http://schemas.openxmlformats.org/officeDocument/2006/relationships/slide" Target="slides/slide31.xml"/><Relationship Id="rId79" Type="http://schemas.openxmlformats.org/officeDocument/2006/relationships/font" Target="fonts/OverpassSemiBold-italic.fntdata"/><Relationship Id="rId34" Type="http://schemas.openxmlformats.org/officeDocument/2006/relationships/slide" Target="slides/slide30.xml"/><Relationship Id="rId78" Type="http://schemas.openxmlformats.org/officeDocument/2006/relationships/font" Target="fonts/OverpassSemiBold-bold.fntdata"/><Relationship Id="rId71" Type="http://schemas.openxmlformats.org/officeDocument/2006/relationships/font" Target="fonts/MontserratMedium-regular.fntdata"/><Relationship Id="rId70" Type="http://schemas.openxmlformats.org/officeDocument/2006/relationships/font" Target="fonts/Overpass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verpassBlack-boldItalic.fntdata"/><Relationship Id="rId61" Type="http://schemas.openxmlformats.org/officeDocument/2006/relationships/font" Target="fonts/OverpassBlack-bold.fntdata"/><Relationship Id="rId20" Type="http://schemas.openxmlformats.org/officeDocument/2006/relationships/slide" Target="slides/slide16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8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7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20.xml"/><Relationship Id="rId68" Type="http://schemas.openxmlformats.org/officeDocument/2006/relationships/font" Target="fonts/Overpass-bold.fntdata"/><Relationship Id="rId23" Type="http://schemas.openxmlformats.org/officeDocument/2006/relationships/slide" Target="slides/slide19.xml"/><Relationship Id="rId67" Type="http://schemas.openxmlformats.org/officeDocument/2006/relationships/font" Target="fonts/Overpass-regular.fntdata"/><Relationship Id="rId60" Type="http://schemas.openxmlformats.org/officeDocument/2006/relationships/font" Target="fonts/Caveat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Overpas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Caveat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f51fb91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f51fb91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can see your future and it’s really great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44f33774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44f33774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44f33774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44f33774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50337e6e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50337e6e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50337e6e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550337e6e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50337e6e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50337e6e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550337e6e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550337e6e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50337e6e2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50337e6e2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50337e6e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50337e6e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50337e6e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50337e6e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44f33774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44f33774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3175330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3175330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least for the next 40 minutes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50337e6e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50337e6e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\a.ti.ki.fɔ.bi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lang="en"/>
              <a:t>\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550337e6e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550337e6e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\a.ti.ki.fɔ.bi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lang="en"/>
              <a:t>\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0337e6e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50337e6e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Kakora fayo fobia https://www.youtube.com/watch?v=Zi7qDP17I64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50337e6e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50337e6e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50337e6e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50337e6e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50337e6e2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50337e6e2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50337e6e2_0_35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50337e6e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50337e6e2_0_36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50337e6e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50337e6e2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550337e6e2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50337e6e2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50337e6e2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44f33774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544f33774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50337e6e2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50337e6e2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https://tapas.io/episode/2640963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50337e6e2_0_7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50337e6e2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50337e6e2_0_7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550337e6e2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new mission / new </a:t>
            </a:r>
            <a:r>
              <a:rPr lang="en"/>
              <a:t>responsibilities</a:t>
            </a:r>
            <a:r>
              <a:rPr lang="en"/>
              <a:t> without training or resources: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Pressure, management denigrating you;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Coercion, demanding more and more work from you;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Harassment, toxic work environment;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the problem is not YOU and it’s not in your head!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50337e6e2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50337e6e2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what I said earlier about my own experience? There it is. I’m a woman in a men-dominated field. When I started working on this, more than a year ago, I was working with very technical people and that was HARD.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50337e6e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50337e6e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44f33774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44f33774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50337e6e2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50337e6e2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you’ve felt like an impostor clap your hands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you’ve felt like an impostor clap your hands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you’ve felt like an impostor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somehow you’re still there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you’ve felt like an impostor clap your hands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didn’t know the name clap your hands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didn’t know the name clap your hands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didn’t know the name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really felt the pain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didn’t know the name just clap your hands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want to hear the next part, clap your hands!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OK then moving on!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44f33774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44f33774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50337e6e2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50337e6e2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50337e6e2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50337e6e2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44f33774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44f33774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50337e6e2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550337e6e2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50337e6e2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50337e6e2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50337e6e2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50337e6e2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0337e6e2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50337e6e2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50337e6e2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50337e6e2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50337e6e2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50337e6e2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50337e6e2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50337e6e2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50337e6e2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50337e6e2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44f33774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44f33774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e31753303_7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e31753303_7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44f33774b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44f33774b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44f33774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44f33774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50337e6e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50337e6e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50337e6e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50337e6e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50337e6e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50337e6e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50337e6e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50337e6e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544f33774b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544f33774b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50337e6e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50337e6e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50337e6e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50337e6e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50337e6e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50337e6e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">
  <p:cSld name="TITLE_AND_BODY_6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98750" y="0"/>
            <a:ext cx="3645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12203" t="0"/>
          <a:stretch/>
        </p:blipFill>
        <p:spPr>
          <a:xfrm>
            <a:off x="4620200" y="759925"/>
            <a:ext cx="4523802" cy="35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325" y="457200"/>
            <a:ext cx="266450" cy="3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767882">
            <a:off x="6923962" y="4087066"/>
            <a:ext cx="267355" cy="30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6448" y="225125"/>
            <a:ext cx="1417550" cy="11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7">
            <a:alphaModFix/>
          </a:blip>
          <a:srcRect b="0" l="10690" r="0" t="0"/>
          <a:stretch/>
        </p:blipFill>
        <p:spPr>
          <a:xfrm flipH="1" rot="5">
            <a:off x="7290673" y="4142223"/>
            <a:ext cx="1853377" cy="66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- contact information">
  <p:cSld name="TITLE_AND_BODY_1_2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343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480275"/>
            <a:ext cx="2701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3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5">
  <p:cSld name="CUSTOM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/headshots">
  <p:cSld name="CUSTOM_10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>
            <p:ph idx="2" type="pic"/>
          </p:nvPr>
        </p:nvSpPr>
        <p:spPr>
          <a:xfrm>
            <a:off x="7099825" y="1843200"/>
            <a:ext cx="1811100" cy="18111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3" type="pic"/>
          </p:nvPr>
        </p:nvSpPr>
        <p:spPr>
          <a:xfrm>
            <a:off x="3437700" y="2864200"/>
            <a:ext cx="1811100" cy="18111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/>
          <p:nvPr>
            <p:ph idx="4" type="pic"/>
          </p:nvPr>
        </p:nvSpPr>
        <p:spPr>
          <a:xfrm>
            <a:off x="3437700" y="445025"/>
            <a:ext cx="1811100" cy="18111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4"/>
          <p:cNvSpPr txBox="1"/>
          <p:nvPr/>
        </p:nvSpPr>
        <p:spPr>
          <a:xfrm>
            <a:off x="457200" y="2292770"/>
            <a:ext cx="2784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171719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Speakers</a:t>
            </a:r>
            <a:endParaRPr sz="3200">
              <a:solidFill>
                <a:srgbClr val="171719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464100" y="3688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07 - Content with legend">
  <p:cSld name="12_07 - Contenu avec légen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971550" y="420810"/>
            <a:ext cx="7207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904288" y="4904899"/>
            <a:ext cx="239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971550" y="1470184"/>
            <a:ext cx="72042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•"/>
              <a:defRPr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•"/>
              <a:defRPr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AutoNum type="arabicPeriod"/>
              <a:defRPr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  <a:defRPr i="0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lphaLcPeriod"/>
              <a:defRPr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200"/>
              <a:buFont typeface="Montserrat"/>
              <a:buAutoNum type="alphaLcPeriod"/>
              <a:defRPr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2" type="title"/>
          </p:nvPr>
        </p:nvSpPr>
        <p:spPr>
          <a:xfrm>
            <a:off x="159000" y="4816215"/>
            <a:ext cx="5067000" cy="4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3" type="subTitle"/>
          </p:nvPr>
        </p:nvSpPr>
        <p:spPr>
          <a:xfrm>
            <a:off x="971550" y="786150"/>
            <a:ext cx="4694700" cy="28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07 - Contenu avec légende">
  <p:cSld name="5_07 - Contenu avec légen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971550" y="420810"/>
            <a:ext cx="72072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0" sz="2400" u="none" cap="none" strike="noStrik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904288" y="4904899"/>
            <a:ext cx="239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971550" y="1923678"/>
            <a:ext cx="7204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•"/>
              <a:defRPr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•"/>
              <a:defRPr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Medium"/>
              <a:buChar char="•"/>
              <a:defRPr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AutoNum type="arabicPeriod"/>
              <a:defRPr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AutoNum type="arabicPeriod"/>
              <a:defRPr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 Medium"/>
              <a:buAutoNum type="arabicPeriod"/>
              <a:defRPr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AutoNum type="alphaLcPeriod"/>
              <a:defRPr i="0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200"/>
              <a:buFont typeface="Montserrat Medium"/>
              <a:buAutoNum type="alphaLcPeriod"/>
              <a:defRPr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2" type="title"/>
          </p:nvPr>
        </p:nvSpPr>
        <p:spPr>
          <a:xfrm>
            <a:off x="159000" y="4816215"/>
            <a:ext cx="5067000" cy="4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3" type="subTitle"/>
          </p:nvPr>
        </p:nvSpPr>
        <p:spPr>
          <a:xfrm>
            <a:off x="971550" y="1060470"/>
            <a:ext cx="4694700" cy="28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">
  <p:cSld name="Message clef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-36512" y="-45340"/>
            <a:ext cx="9220200" cy="527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968376" y="222885"/>
            <a:ext cx="7207200" cy="4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0" sz="4500" u="none" cap="none" strike="noStrik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904288" y="4904899"/>
            <a:ext cx="239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i="0" sz="700" u="none" cap="none" strike="noStrike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/>
          <p:nvPr>
            <p:ph idx="2" type="title"/>
          </p:nvPr>
        </p:nvSpPr>
        <p:spPr>
          <a:xfrm>
            <a:off x="159000" y="4816215"/>
            <a:ext cx="5067000" cy="4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imple">
  <p:cSld name="Thank you simple">
    <p:bg>
      <p:bgPr>
        <a:solidFill>
          <a:schemeClr val="dk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403299" y="4294678"/>
            <a:ext cx="16485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Montserrat"/>
              <a:buNone/>
              <a:defRPr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2671578" y="4294678"/>
            <a:ext cx="16485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Montserrat"/>
              <a:buNone/>
              <a:defRPr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3" type="body"/>
          </p:nvPr>
        </p:nvSpPr>
        <p:spPr>
          <a:xfrm>
            <a:off x="4883150" y="4294678"/>
            <a:ext cx="16485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Montserrat"/>
              <a:buNone/>
              <a:defRPr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971550" y="1093410"/>
            <a:ext cx="17389200" cy="12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7094725" y="4294678"/>
            <a:ext cx="16485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Montserrat"/>
              <a:buNone/>
              <a:defRPr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5" type="subTitle"/>
          </p:nvPr>
        </p:nvSpPr>
        <p:spPr>
          <a:xfrm>
            <a:off x="827100" y="2288228"/>
            <a:ext cx="8316900" cy="9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TITLE_AND_BODY_5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149" y="229100"/>
            <a:ext cx="5130399" cy="46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6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6897" l="-8883" r="16827" t="20952"/>
          <a:stretch/>
        </p:blipFill>
        <p:spPr>
          <a:xfrm>
            <a:off x="2642025" y="0"/>
            <a:ext cx="6501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4">
  <p:cSld name="CUSTOM_6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4545325" y="0"/>
            <a:ext cx="4598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25451" r="0" t="0"/>
          <a:stretch/>
        </p:blipFill>
        <p:spPr>
          <a:xfrm>
            <a:off x="4545325" y="1474500"/>
            <a:ext cx="4192200" cy="33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5">
  <p:cSld name="CUSTOM_6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438575"/>
            <a:ext cx="1214421" cy="2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1187751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457200" y="2678950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4545325" y="0"/>
            <a:ext cx="4598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224" y="347762"/>
            <a:ext cx="3998799" cy="44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3437700" y="0"/>
            <a:ext cx="57063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63300" y="457200"/>
            <a:ext cx="2482500" cy="12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197750" y="876150"/>
            <a:ext cx="4186200" cy="362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76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AND_BODY_1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3588525" y="0"/>
            <a:ext cx="55554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480275"/>
            <a:ext cx="2863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457200" y="2178125"/>
            <a:ext cx="2863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44344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197750" y="876150"/>
            <a:ext cx="4186200" cy="362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+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3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2260">
          <p15:clr>
            <a:srgbClr val="FA7B17"/>
          </p15:clr>
        </p15:guide>
        <p15:guide id="5" pos="270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CUSTOM_8">
    <p:bg>
      <p:bgPr>
        <a:solidFill>
          <a:schemeClr val="accent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highlight>
                  <a:schemeClr val="lt1"/>
                </a:highlight>
                <a:latin typeface="Overpass Mono SemiBold"/>
                <a:ea typeface="Overpass Mono SemiBold"/>
                <a:cs typeface="Overpass Mono SemiBold"/>
                <a:sym typeface="Overpass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3">
  <p:cSld name="CUSTOM_9">
    <p:bg>
      <p:bgPr>
        <a:solidFill>
          <a:schemeClr val="accen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b="9695" l="3109" r="8816" t="7220"/>
          <a:stretch/>
        </p:blipFill>
        <p:spPr>
          <a:xfrm>
            <a:off x="3521808" y="0"/>
            <a:ext cx="56681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/>
          <p:nvPr>
            <p:ph type="title"/>
          </p:nvPr>
        </p:nvSpPr>
        <p:spPr>
          <a:xfrm>
            <a:off x="457200" y="1773939"/>
            <a:ext cx="3853500" cy="89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457200" y="2725163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45025"/>
            <a:ext cx="83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0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Black"/>
              <a:buChar char="●"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+"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indent="-3048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indent="-3048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 SemiBold"/>
              <a:buChar char="●"/>
              <a:defRPr sz="12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-3048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indent="-3048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+"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indent="-3048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●"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indent="-3048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verpass"/>
              <a:buChar char="○"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indent="-3048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Overpass"/>
              <a:buChar char="■"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0">
          <p15:clr>
            <a:srgbClr val="EA4335"/>
          </p15:clr>
        </p15:guide>
        <p15:guide id="2" pos="2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jpg"/><Relationship Id="rId4" Type="http://schemas.openxmlformats.org/officeDocument/2006/relationships/hyperlink" Target="mailto:marine.gandy@platform.sh" TargetMode="External"/><Relationship Id="rId5" Type="http://schemas.openxmlformats.org/officeDocument/2006/relationships/hyperlink" Target="https://mupsi.dev" TargetMode="External"/><Relationship Id="rId6" Type="http://schemas.openxmlformats.org/officeDocument/2006/relationships/hyperlink" Target="https://twitter.com/mupsigraphy" TargetMode="External"/><Relationship Id="rId7" Type="http://schemas.openxmlformats.org/officeDocument/2006/relationships/hyperlink" Target="https://www.linkedin.com/in/marinegandy/" TargetMode="External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en.wikipedia.org/wiki/Impostor_syndrome" TargetMode="External"/><Relationship Id="rId4" Type="http://schemas.openxmlformats.org/officeDocument/2006/relationships/hyperlink" Target="https://www.paulineroseclance.com/impostor_phenomenon.html" TargetMode="External"/><Relationship Id="rId5" Type="http://schemas.openxmlformats.org/officeDocument/2006/relationships/hyperlink" Target="https://www.paulineroseclance.com/pdf/IPTestandscoring.pdf" TargetMode="External"/><Relationship Id="rId6" Type="http://schemas.openxmlformats.org/officeDocument/2006/relationships/hyperlink" Target="https://www.paulineroseclance.com/pdf/ip_high_achieving_women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thinkful.com/blog/why-learning-to-code-is-so-damn-hard/" TargetMode="External"/><Relationship Id="rId4" Type="http://schemas.openxmlformats.org/officeDocument/2006/relationships/hyperlink" Target="https://hbr.org/2021/02/stop-telling-women-they-have-imposter-syndrome" TargetMode="External"/><Relationship Id="rId5" Type="http://schemas.openxmlformats.org/officeDocument/2006/relationships/hyperlink" Target="https://hbr.org/2005/09/the-dangers-of-feeling-like-a-fake" TargetMode="External"/><Relationship Id="rId6" Type="http://schemas.openxmlformats.org/officeDocument/2006/relationships/hyperlink" Target="https://www.apa.org/gradpsych/2013/11/fraud" TargetMode="External"/><Relationship Id="rId7" Type="http://schemas.openxmlformats.org/officeDocument/2006/relationships/hyperlink" Target="https://www.theopennotebook.com/2016/11/15/feeling-like-a-fraud-the-impostor-phenomenon-in-science-writing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youtube.com/watch?v=ZQUxL4Jm1Lo" TargetMode="External"/><Relationship Id="rId4" Type="http://schemas.openxmlformats.org/officeDocument/2006/relationships/hyperlink" Target="https://youtu.be/ZkwqZfvbdFw" TargetMode="External"/><Relationship Id="rId5" Type="http://schemas.openxmlformats.org/officeDocument/2006/relationships/hyperlink" Target="https://youtu.be/ZkwqZfvbdFw" TargetMode="External"/><Relationship Id="rId6" Type="http://schemas.openxmlformats.org/officeDocument/2006/relationships/hyperlink" Target="https://www.youtube.com/watch?v=xvGawC0eS4w" TargetMode="External"/><Relationship Id="rId7" Type="http://schemas.openxmlformats.org/officeDocument/2006/relationships/hyperlink" Target="https://www.youtube.com/watch?v=mrXtwcGkroI" TargetMode="External"/><Relationship Id="rId8" Type="http://schemas.openxmlformats.org/officeDocument/2006/relationships/hyperlink" Target="https://www.youtube.com/watch?v=Ic3xHn1E8EE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phdcomics.com/comics/archive.php?comicid=2042" TargetMode="External"/><Relationship Id="rId4" Type="http://schemas.openxmlformats.org/officeDocument/2006/relationships/hyperlink" Target="https://tapas.io/episode/2640963" TargetMode="External"/><Relationship Id="rId5" Type="http://schemas.openxmlformats.org/officeDocument/2006/relationships/hyperlink" Target="https://en.wikipedia.org/wiki/Fundamental_attribution_error" TargetMode="External"/><Relationship Id="rId6" Type="http://schemas.openxmlformats.org/officeDocument/2006/relationships/hyperlink" Target="https://www.youtube.com/watch?v=O9L_70vpquQ" TargetMode="External"/><Relationship Id="rId7" Type="http://schemas.openxmlformats.org/officeDocument/2006/relationships/hyperlink" Target="https://www.youtube.com/playlist?list=PLK8pmrLAfsrgtiJxu9NmIXg-Jndm4iDv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457200" y="445025"/>
            <a:ext cx="2878200" cy="186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Fighting Impostor Syndrome</a:t>
            </a:r>
            <a:endParaRPr/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457200" y="2375500"/>
            <a:ext cx="40338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accent3"/>
                </a:highlight>
              </a:rPr>
              <a:t>A Practical Handbook</a:t>
            </a:r>
            <a:endParaRPr sz="2500">
              <a:highlight>
                <a:schemeClr val="accent3"/>
              </a:highlight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875" y="904075"/>
            <a:ext cx="2878150" cy="28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075" y="4319400"/>
            <a:ext cx="1602322" cy="3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/>
          <p:nvPr/>
        </p:nvSpPr>
        <p:spPr>
          <a:xfrm>
            <a:off x="455525" y="4278675"/>
            <a:ext cx="1402500" cy="5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25" y="4319400"/>
            <a:ext cx="1480494" cy="3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457200" y="3210675"/>
            <a:ext cx="3318300" cy="64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September 15th 2022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English Track - Auditorium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A little bit of history</a:t>
            </a:r>
            <a:endParaRPr/>
          </a:p>
        </p:txBody>
      </p:sp>
      <p:sp>
        <p:nvSpPr>
          <p:cNvPr id="166" name="Google Shape;166;p29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“Your past is just a lesson, not a life sentence.”</a:t>
            </a:r>
            <a:br>
              <a:rPr lang="en"/>
            </a:br>
            <a:r>
              <a:rPr lang="en"/>
              <a:t>- Deep Life Quote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464100" y="3688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 began in 1978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550" y="2006750"/>
            <a:ext cx="1514475" cy="189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875" y="2010300"/>
            <a:ext cx="15144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2131500" y="3343875"/>
            <a:ext cx="18111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BDBB"/>
                </a:highlight>
                <a:latin typeface="Overpass Mono SemiBold"/>
                <a:ea typeface="Overpass Mono SemiBold"/>
                <a:cs typeface="Overpass Mono SemiBold"/>
                <a:sym typeface="Overpass Mono SemiBold"/>
              </a:rPr>
              <a:t>Dr Pauline Rose CLANCE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>
                <a:solidFill>
                  <a:srgbClr val="B7B7B7"/>
                </a:solidFill>
                <a:latin typeface="Overpass"/>
                <a:ea typeface="Overpass"/>
                <a:cs typeface="Overpass"/>
                <a:sym typeface="Overpass"/>
              </a:rPr>
              <a:t>                    </a:t>
            </a:r>
            <a:endParaRPr sz="1200">
              <a:solidFill>
                <a:srgbClr val="B7B7B7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6002950" y="3343875"/>
            <a:ext cx="18111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BDBB"/>
                </a:highlight>
                <a:latin typeface="Overpass Mono SemiBold"/>
                <a:ea typeface="Overpass Mono SemiBold"/>
                <a:cs typeface="Overpass Mono SemiBold"/>
                <a:sym typeface="Overpass Mono SemiBold"/>
              </a:rPr>
              <a:t>Dr Suzanne IMES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>
                <a:solidFill>
                  <a:srgbClr val="B7B7B7"/>
                </a:solidFill>
                <a:latin typeface="Overpass"/>
                <a:ea typeface="Overpass"/>
                <a:cs typeface="Overpass"/>
                <a:sym typeface="Overpass"/>
              </a:rPr>
              <a:t>                    </a:t>
            </a:r>
            <a:endParaRPr sz="1200">
              <a:solidFill>
                <a:srgbClr val="B7B7B7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252325" y="984925"/>
            <a:ext cx="54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Mono SemiBold"/>
                <a:ea typeface="Overpass Mono SemiBold"/>
                <a:cs typeface="Overpass Mono SemiBold"/>
                <a:sym typeface="Overpass Mono SemiBold"/>
              </a:rPr>
              <a:t>with two psychologists:</a:t>
            </a:r>
            <a:endParaRPr sz="1800">
              <a:latin typeface="Overpass Mono SemiBold"/>
              <a:ea typeface="Overpass Mono SemiBold"/>
              <a:cs typeface="Overpass Mono SemiBold"/>
              <a:sym typeface="Overpass Mono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662" y="1907902"/>
            <a:ext cx="7626676" cy="13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0" y="71750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At first, they thought it only touched women…</a:t>
            </a:r>
            <a:endParaRPr b="1" sz="26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0" y="3779475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But since then, more research has been conducted</a:t>
            </a:r>
            <a:endParaRPr b="1" sz="26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400625" y="445025"/>
            <a:ext cx="8296800" cy="4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verpass Black"/>
                <a:ea typeface="Overpass Black"/>
                <a:cs typeface="Overpass Black"/>
                <a:sym typeface="Overpass Black"/>
              </a:rPr>
              <a:t>It turns out…</a:t>
            </a:r>
            <a:endParaRPr sz="30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400625" y="445025"/>
            <a:ext cx="8296800" cy="4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verpass Black"/>
                <a:ea typeface="Overpass Black"/>
                <a:cs typeface="Overpass Black"/>
                <a:sym typeface="Overpass Black"/>
              </a:rPr>
              <a:t>T</a:t>
            </a:r>
            <a:r>
              <a:rPr lang="en" sz="3000">
                <a:latin typeface="Overpass Black"/>
                <a:ea typeface="Overpass Black"/>
                <a:cs typeface="Overpass Black"/>
                <a:sym typeface="Overpass Black"/>
              </a:rPr>
              <a:t>he feeling is spread </a:t>
            </a:r>
            <a:endParaRPr sz="3000"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equally</a:t>
            </a:r>
            <a:r>
              <a:rPr lang="en" sz="3000">
                <a:latin typeface="Overpass Black"/>
                <a:ea typeface="Overpass Black"/>
                <a:cs typeface="Overpass Black"/>
                <a:sym typeface="Overpass Black"/>
              </a:rPr>
              <a:t> </a:t>
            </a:r>
            <a:endParaRPr sz="3000"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verpass Black"/>
                <a:ea typeface="Overpass Black"/>
                <a:cs typeface="Overpass Black"/>
                <a:sym typeface="Overpass Black"/>
              </a:rPr>
              <a:t>among men and women</a:t>
            </a:r>
            <a:endParaRPr sz="30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/>
        </p:nvSpPr>
        <p:spPr>
          <a:xfrm>
            <a:off x="400625" y="445025"/>
            <a:ext cx="8296800" cy="4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verpass Black"/>
                <a:ea typeface="Overpass Black"/>
                <a:cs typeface="Overpass Black"/>
                <a:sym typeface="Overpass Black"/>
              </a:rPr>
              <a:t>Nowadays, we estimate that </a:t>
            </a:r>
            <a:endParaRPr sz="3000"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70% </a:t>
            </a:r>
            <a:endParaRPr sz="20000">
              <a:solidFill>
                <a:schemeClr val="accent6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verpass Black"/>
                <a:ea typeface="Overpass Black"/>
                <a:cs typeface="Overpass Black"/>
                <a:sym typeface="Overpass Black"/>
              </a:rPr>
              <a:t>of people will experience this feeling</a:t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idx="4294967295" type="title"/>
          </p:nvPr>
        </p:nvSpPr>
        <p:spPr>
          <a:xfrm>
            <a:off x="457200" y="445025"/>
            <a:ext cx="8520600" cy="118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</a:rPr>
              <a:t>It’s not a disease</a:t>
            </a:r>
            <a:r>
              <a:rPr lang="en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common human experience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>
            <p:ph idx="4294967295" type="body"/>
          </p:nvPr>
        </p:nvSpPr>
        <p:spPr>
          <a:xfrm>
            <a:off x="457200" y="2139400"/>
            <a:ext cx="7926600" cy="23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This is why Dr Clance herself now uses the term 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‘</a:t>
            </a:r>
            <a:r>
              <a:rPr lang="en" sz="2000">
                <a:highlight>
                  <a:schemeClr val="accent3"/>
                </a:highlight>
              </a:rPr>
              <a:t>impostor phenomenon</a:t>
            </a:r>
            <a:r>
              <a:rPr lang="en" sz="2000"/>
              <a:t>’ 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(and so should we)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4572000" y="445950"/>
            <a:ext cx="41385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Black"/>
                <a:ea typeface="Overpass Black"/>
                <a:cs typeface="Overpass Black"/>
                <a:sym typeface="Overpass Black"/>
              </a:rPr>
              <a:t>The field of competence is very wide </a:t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4572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Black"/>
                <a:ea typeface="Overpass Black"/>
                <a:cs typeface="Overpass Black"/>
                <a:sym typeface="Overpass Black"/>
              </a:rPr>
              <a:t>⬇️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Black"/>
                <a:ea typeface="Overpass Black"/>
                <a:cs typeface="Overpass Black"/>
                <a:sym typeface="Overpass Black"/>
              </a:rPr>
              <a:t>It’s impossible to master everything</a:t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4572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Black"/>
                <a:ea typeface="Overpass Black"/>
                <a:cs typeface="Overpass Black"/>
                <a:sym typeface="Overpass Black"/>
              </a:rPr>
              <a:t>⬇️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Black"/>
                <a:ea typeface="Overpass Black"/>
                <a:cs typeface="Overpass Black"/>
                <a:sym typeface="Overpass Black"/>
              </a:rPr>
              <a:t>The tech and tools are evolving fast</a:t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4572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Black"/>
                <a:ea typeface="Overpass Black"/>
                <a:cs typeface="Overpass Black"/>
                <a:sym typeface="Overpass Black"/>
              </a:rPr>
              <a:t>⬇️</a:t>
            </a:r>
            <a:endParaRPr b="1"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We’re constantly becoming ‘juniors’ again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1" name="Google Shape;211;p36"/>
          <p:cNvSpPr txBox="1"/>
          <p:nvPr/>
        </p:nvSpPr>
        <p:spPr>
          <a:xfrm>
            <a:off x="457200" y="457200"/>
            <a:ext cx="26151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latin typeface="Overpass Black"/>
                <a:ea typeface="Overpass Black"/>
                <a:cs typeface="Overpass Black"/>
                <a:sym typeface="Overpass Black"/>
              </a:rPr>
              <a:t>Isn’t it more </a:t>
            </a:r>
            <a:r>
              <a:rPr lang="en" sz="28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widespread</a:t>
            </a:r>
            <a:r>
              <a:rPr lang="en" sz="2800">
                <a:latin typeface="Overpass Black"/>
                <a:ea typeface="Overpass Black"/>
                <a:cs typeface="Overpass Black"/>
                <a:sym typeface="Overpass Black"/>
              </a:rPr>
              <a:t> in </a:t>
            </a:r>
            <a:r>
              <a:rPr lang="en" sz="28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tech</a:t>
            </a:r>
            <a:r>
              <a:rPr lang="en" sz="2800">
                <a:latin typeface="Overpass Black"/>
                <a:ea typeface="Overpass Black"/>
                <a:cs typeface="Overpass Black"/>
                <a:sym typeface="Overpass Black"/>
              </a:rPr>
              <a:t> though?</a:t>
            </a:r>
            <a:endParaRPr sz="2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457200" y="2383725"/>
            <a:ext cx="26151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I mean…</a:t>
            </a:r>
            <a:endParaRPr b="1" sz="15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Yeah, some factors </a:t>
            </a:r>
            <a:endParaRPr sz="1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rPr>
              <a:t>don’t help ➡️</a:t>
            </a:r>
            <a:endParaRPr sz="1500">
              <a:solidFill>
                <a:schemeClr val="dk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19150"/>
            <a:ext cx="76200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</a:t>
            </a:r>
            <a:r>
              <a:rPr lang="en"/>
              <a:t>OK but… WHAT IS IT?</a:t>
            </a:r>
            <a:endParaRPr/>
          </a:p>
        </p:txBody>
      </p:sp>
      <p:sp>
        <p:nvSpPr>
          <p:cNvPr id="223" name="Google Shape;223;p38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Oh you wanted an actual definition?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960" y="0"/>
            <a:ext cx="77092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type="title"/>
          </p:nvPr>
        </p:nvSpPr>
        <p:spPr>
          <a:xfrm>
            <a:off x="463300" y="457200"/>
            <a:ext cx="2482500" cy="12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Horoscope for the next 40 minutes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It’s kinda like</a:t>
            </a:r>
            <a:endParaRPr sz="3500">
              <a:solidFill>
                <a:schemeClr val="dk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600">
                <a:solidFill>
                  <a:schemeClr val="dk1"/>
                </a:solidFill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atychiphobia</a:t>
            </a:r>
            <a:endParaRPr sz="4600">
              <a:solidFill>
                <a:schemeClr val="dk1"/>
              </a:solidFill>
              <a:highlight>
                <a:schemeClr val="accent3"/>
              </a:highlight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It’s kinda like</a:t>
            </a:r>
            <a:endParaRPr sz="3500">
              <a:solidFill>
                <a:schemeClr val="dk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600" strike="sngStrike">
                <a:solidFill>
                  <a:schemeClr val="dk1"/>
                </a:solidFill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atychiphobia</a:t>
            </a:r>
            <a:endParaRPr sz="4600" strike="sngStrike">
              <a:solidFill>
                <a:schemeClr val="dk1"/>
              </a:solidFill>
              <a:highlight>
                <a:schemeClr val="accent3"/>
              </a:highlight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It’s kinda like</a:t>
            </a:r>
            <a:endParaRPr sz="3500">
              <a:solidFill>
                <a:schemeClr val="dk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600">
                <a:solidFill>
                  <a:schemeClr val="dk1"/>
                </a:solidFill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kakorraphiophobia</a:t>
            </a:r>
            <a:endParaRPr sz="4600">
              <a:solidFill>
                <a:schemeClr val="dk1"/>
              </a:solidFill>
              <a:highlight>
                <a:schemeClr val="accent3"/>
              </a:highlight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OK FINE listen, i</a:t>
            </a:r>
            <a:r>
              <a:rPr lang="en" sz="35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t’s like</a:t>
            </a:r>
            <a:endParaRPr sz="3500">
              <a:solidFill>
                <a:schemeClr val="dk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600">
                <a:solidFill>
                  <a:schemeClr val="dk1"/>
                </a:solidFill>
                <a:highlight>
                  <a:schemeClr val="lt1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THE FEAR OF FAILURE</a:t>
            </a:r>
            <a:endParaRPr sz="4600">
              <a:solidFill>
                <a:schemeClr val="dk1"/>
              </a:solidFill>
              <a:highlight>
                <a:schemeClr val="lt1"/>
              </a:highlight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464100" y="3688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we need Wikipedia.</a:t>
            </a:r>
            <a:endParaRPr/>
          </a:p>
        </p:txBody>
      </p:sp>
      <p:sp>
        <p:nvSpPr>
          <p:cNvPr id="249" name="Google Shape;249;p43"/>
          <p:cNvSpPr txBox="1"/>
          <p:nvPr/>
        </p:nvSpPr>
        <p:spPr>
          <a:xfrm>
            <a:off x="457975" y="1267025"/>
            <a:ext cx="82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      Impostor syndrome [...] is a psychological occurrence in which an individual doubts their skills, talents, or accomplishments and </a:t>
            </a: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has a persistent internalized fear of being exposed as a fraud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Despite external evidence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 of their competence, those experiencing this phenomenon </a:t>
            </a: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do not believe they deserve their success or luck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. 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[...] </a:t>
            </a: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they may think that they are deceiving others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 because they feel as if they are not as intelligent as they outwardly portray themselves to be.</a:t>
            </a:r>
            <a:endParaRPr sz="3600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0" name="Google Shape;250;p43"/>
          <p:cNvSpPr txBox="1"/>
          <p:nvPr/>
        </p:nvSpPr>
        <p:spPr>
          <a:xfrm>
            <a:off x="457200" y="1267025"/>
            <a:ext cx="52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“</a:t>
            </a:r>
            <a:endParaRPr/>
          </a:p>
        </p:txBody>
      </p:sp>
      <p:sp>
        <p:nvSpPr>
          <p:cNvPr id="251" name="Google Shape;251;p43"/>
          <p:cNvSpPr txBox="1"/>
          <p:nvPr/>
        </p:nvSpPr>
        <p:spPr>
          <a:xfrm>
            <a:off x="5106225" y="3921075"/>
            <a:ext cx="4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”</a:t>
            </a:r>
            <a:endParaRPr sz="3600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464100" y="368825"/>
            <a:ext cx="8520600" cy="118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heard of the</a:t>
            </a:r>
            <a:r>
              <a:rPr lang="en">
                <a:highlight>
                  <a:schemeClr val="accent3"/>
                </a:highlight>
              </a:rPr>
              <a:t> fundamental attribution error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4"/>
          <p:cNvSpPr txBox="1"/>
          <p:nvPr/>
        </p:nvSpPr>
        <p:spPr>
          <a:xfrm>
            <a:off x="457975" y="1550525"/>
            <a:ext cx="82740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It’s 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the tendency for people to 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under-emphasize situational and environmental explanations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[...] while </a:t>
            </a: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overemphasizing dispositional- and personality-based explanations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8" name="Google Shape;258;p44"/>
          <p:cNvSpPr txBox="1"/>
          <p:nvPr/>
        </p:nvSpPr>
        <p:spPr>
          <a:xfrm>
            <a:off x="5731975" y="4255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(Thank you Wikipedia, again)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13" y="251163"/>
            <a:ext cx="6480000" cy="464116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5"/>
          <p:cNvSpPr txBox="1"/>
          <p:nvPr>
            <p:ph idx="4294967295" type="body"/>
          </p:nvPr>
        </p:nvSpPr>
        <p:spPr>
          <a:xfrm>
            <a:off x="5760000" y="324000"/>
            <a:ext cx="3081000" cy="777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Screenshot</a:t>
            </a:r>
            <a:r>
              <a:rPr lang="en" sz="1200">
                <a:solidFill>
                  <a:schemeClr val="lt1"/>
                </a:solidFill>
              </a:rPr>
              <a:t>: “L'effet Julien Lepers”, Horizon Gull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425975"/>
            <a:ext cx="7199998" cy="429156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/>
          <p:nvPr>
            <p:ph idx="4294967295" type="body"/>
          </p:nvPr>
        </p:nvSpPr>
        <p:spPr>
          <a:xfrm>
            <a:off x="5760000" y="324000"/>
            <a:ext cx="3081000" cy="777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Screenshot</a:t>
            </a:r>
            <a:r>
              <a:rPr lang="en" sz="1200">
                <a:solidFill>
                  <a:schemeClr val="lt1"/>
                </a:solidFill>
              </a:rPr>
              <a:t>: “L'effet Julien Lepers”, Horizon Gull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464100" y="368825"/>
            <a:ext cx="8520600" cy="118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impostor phenomenon is pretty much the opposite!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7"/>
          <p:cNvSpPr txBox="1"/>
          <p:nvPr/>
        </p:nvSpPr>
        <p:spPr>
          <a:xfrm>
            <a:off x="457975" y="1550525"/>
            <a:ext cx="82740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Because you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overestimate</a:t>
            </a: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 external explanations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(aka: you’re just lucky) 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while you  </a:t>
            </a: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underestimate</a:t>
            </a:r>
            <a:r>
              <a:rPr lang="en" sz="1500">
                <a:highlight>
                  <a:schemeClr val="accent3"/>
                </a:highlight>
                <a:latin typeface="Overpass"/>
                <a:ea typeface="Overpass"/>
                <a:cs typeface="Overpass"/>
                <a:sym typeface="Overpass"/>
              </a:rPr>
              <a:t> internal explanations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(aka: you’re actually doing fine!)</a:t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Careful though!</a:t>
            </a:r>
            <a:endParaRPr/>
          </a:p>
        </p:txBody>
      </p:sp>
      <p:sp>
        <p:nvSpPr>
          <p:cNvPr id="282" name="Google Shape;282;p48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Not everything is ‘impostor syndrome’!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463300" y="457200"/>
            <a:ext cx="2482500" cy="12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Horoscope for the next 40 minutes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197750" y="876150"/>
            <a:ext cx="4186200" cy="362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Let’s get acquainted!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 little bit of history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OK but… WHAT IS IT?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AutoNum type="arabicPeriod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The practical bit (finally)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“Not a question, more of a comment”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Overpass"/>
              <a:buAutoNum type="arabicPeriod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Sources???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464100" y="3688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‘Assurance Fraud’ by Mr. Lovenstein</a:t>
            </a:r>
            <a:endParaRPr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0" y="1078725"/>
            <a:ext cx="3897174" cy="38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424" y="1093925"/>
            <a:ext cx="3817176" cy="376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457200" y="222875"/>
            <a:ext cx="7718400" cy="46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 difference between the impostor phenomenon and…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457200" y="222875"/>
            <a:ext cx="7718400" cy="46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</a:rPr>
              <a:t>a</a:t>
            </a:r>
            <a:r>
              <a:rPr lang="en">
                <a:highlight>
                  <a:schemeClr val="accent3"/>
                </a:highlight>
              </a:rPr>
              <a:t> bad work environment</a:t>
            </a:r>
            <a:endParaRPr>
              <a:highlight>
                <a:schemeClr val="accent3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1"/>
                </a:solidFill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It’s normal</a:t>
            </a:r>
            <a:endParaRPr sz="4600">
              <a:solidFill>
                <a:schemeClr val="dk1"/>
              </a:solidFill>
              <a:highlight>
                <a:schemeClr val="accent3"/>
              </a:highlight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5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to have doubts sometimes!</a:t>
            </a:r>
            <a:endParaRPr sz="4600">
              <a:solidFill>
                <a:schemeClr val="dk1"/>
              </a:solidFill>
              <a:highlight>
                <a:schemeClr val="accent3"/>
              </a:highlight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05" name="Google Shape;305;p52"/>
          <p:cNvSpPr txBox="1"/>
          <p:nvPr/>
        </p:nvSpPr>
        <p:spPr>
          <a:xfrm>
            <a:off x="365250" y="9914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chemeClr val="dk1"/>
                </a:highlight>
                <a:latin typeface="Overpass"/>
                <a:ea typeface="Overpass"/>
                <a:cs typeface="Overpass"/>
                <a:sym typeface="Overpass"/>
              </a:rPr>
              <a:t>Underrepresented groups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6" name="Google Shape;306;p52"/>
          <p:cNvSpPr txBox="1"/>
          <p:nvPr/>
        </p:nvSpPr>
        <p:spPr>
          <a:xfrm>
            <a:off x="6570600" y="1658150"/>
            <a:ext cx="224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chemeClr val="dk1"/>
                </a:highlight>
                <a:latin typeface="Overpass"/>
                <a:ea typeface="Overpass"/>
                <a:cs typeface="Overpass"/>
                <a:sym typeface="Overpass"/>
              </a:rPr>
              <a:t>First job after school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7" name="Google Shape;307;p52"/>
          <p:cNvSpPr txBox="1"/>
          <p:nvPr/>
        </p:nvSpPr>
        <p:spPr>
          <a:xfrm>
            <a:off x="1937325" y="3950800"/>
            <a:ext cx="18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chemeClr val="dk1"/>
                </a:highlight>
                <a:latin typeface="Overpass"/>
                <a:ea typeface="Overpass"/>
                <a:cs typeface="Overpass"/>
                <a:sym typeface="Overpass"/>
              </a:rPr>
              <a:t>Switching careers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8" name="Google Shape;308;p52"/>
          <p:cNvSpPr txBox="1"/>
          <p:nvPr/>
        </p:nvSpPr>
        <p:spPr>
          <a:xfrm>
            <a:off x="4683775" y="852275"/>
            <a:ext cx="333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chemeClr val="dk1"/>
                </a:highlight>
                <a:latin typeface="Overpass"/>
                <a:ea typeface="Overpass"/>
                <a:cs typeface="Overpass"/>
                <a:sym typeface="Overpass"/>
              </a:rPr>
              <a:t>Starting over at a new company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9" name="Google Shape;309;p52"/>
          <p:cNvSpPr txBox="1"/>
          <p:nvPr/>
        </p:nvSpPr>
        <p:spPr>
          <a:xfrm>
            <a:off x="231075" y="2073650"/>
            <a:ext cx="254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chemeClr val="dk1"/>
                </a:highlight>
                <a:latin typeface="Overpass"/>
                <a:ea typeface="Overpass"/>
                <a:cs typeface="Overpass"/>
                <a:sym typeface="Overpass"/>
              </a:rPr>
              <a:t>Fancy new tech you don’t understand (yet)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0" name="Google Shape;310;p52"/>
          <p:cNvSpPr txBox="1"/>
          <p:nvPr/>
        </p:nvSpPr>
        <p:spPr>
          <a:xfrm>
            <a:off x="5339775" y="39508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chemeClr val="dk1"/>
                </a:highlight>
                <a:latin typeface="Overpass"/>
                <a:ea typeface="Overpass"/>
                <a:cs typeface="Overpass"/>
                <a:sym typeface="Overpass"/>
              </a:rPr>
              <a:t>Colleagues with 20+ years of experience</a:t>
            </a:r>
            <a:endParaRPr b="1" sz="1500">
              <a:solidFill>
                <a:schemeClr val="accent2"/>
              </a:solidFill>
              <a:highlight>
                <a:schemeClr val="dk1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49" y="0"/>
            <a:ext cx="69595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OH NO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54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Here comes the part where you have to contribute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00175"/>
            <a:ext cx="9515501" cy="63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</a:t>
            </a:r>
            <a:r>
              <a:rPr lang="en"/>
              <a:t>The practical bit, finally</a:t>
            </a:r>
            <a:endParaRPr/>
          </a:p>
        </p:txBody>
      </p:sp>
      <p:sp>
        <p:nvSpPr>
          <p:cNvPr id="332" name="Google Shape;332;p56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OK FINE</a:t>
            </a:r>
            <a:r>
              <a:rPr lang="en"/>
              <a:t>, I’ll tell you!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338" name="Google Shape;338;p57"/>
          <p:cNvSpPr txBox="1"/>
          <p:nvPr/>
        </p:nvSpPr>
        <p:spPr>
          <a:xfrm>
            <a:off x="4572000" y="445950"/>
            <a:ext cx="41385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Do I know what is expected of me?</a:t>
            </a:r>
            <a:endParaRPr b="1" sz="1100"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Is communication fluid?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Is my job description clear?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Are my goals realistic and explicit?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Is the feeling recurrent?</a:t>
            </a:r>
            <a:endParaRPr b="1" sz="1100">
              <a:solidFill>
                <a:srgbClr val="000000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Am I sensitive to a specific context (a new project, a new stack, a subject I don’t feel comfortable with?)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Is the feeling linked to someone in particular?</a:t>
            </a:r>
            <a:endParaRPr sz="1200">
              <a:solidFill>
                <a:srgbClr val="434343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Do I get regular feedback?</a:t>
            </a:r>
            <a:endParaRPr b="1" sz="1100">
              <a:solidFill>
                <a:schemeClr val="dk1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Is the feedback always negative?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Do I always feel like I don’t deserve the praise I get, or do I enjoy some of my achievements?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39" name="Google Shape;339;p57"/>
          <p:cNvSpPr txBox="1"/>
          <p:nvPr/>
        </p:nvSpPr>
        <p:spPr>
          <a:xfrm>
            <a:off x="457200" y="457200"/>
            <a:ext cx="26151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Is it me</a:t>
            </a:r>
            <a:r>
              <a:rPr lang="en" sz="2800">
                <a:latin typeface="Overpass Black"/>
                <a:ea typeface="Overpass Black"/>
                <a:cs typeface="Overpass Black"/>
                <a:sym typeface="Overpass Black"/>
              </a:rPr>
              <a:t>, or is it the context around me?</a:t>
            </a:r>
            <a:endParaRPr sz="2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345" name="Google Shape;345;p58"/>
          <p:cNvSpPr txBox="1"/>
          <p:nvPr/>
        </p:nvSpPr>
        <p:spPr>
          <a:xfrm>
            <a:off x="4383150" y="445950"/>
            <a:ext cx="46083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The Internet stars are not the only talented people!</a:t>
            </a:r>
            <a:endParaRPr b="1" sz="1100"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Lots of anonymous devs are experts in their fields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By the way, being famous is not a proof of expertise…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There’s a reason we work in teams.</a:t>
            </a:r>
            <a:endParaRPr b="1" sz="1100">
              <a:solidFill>
                <a:srgbClr val="000000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The differences in profile, experience and seniority enrich the team. Diversity is the key!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Accept that the others don’t know everything either</a:t>
            </a:r>
            <a:endParaRPr sz="1200">
              <a:solidFill>
                <a:srgbClr val="434343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46" name="Google Shape;346;p58"/>
          <p:cNvSpPr txBox="1"/>
          <p:nvPr>
            <p:ph idx="4294967295" type="title"/>
          </p:nvPr>
        </p:nvSpPr>
        <p:spPr>
          <a:xfrm>
            <a:off x="463300" y="457200"/>
            <a:ext cx="2660100" cy="18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</a:rPr>
              <a:t>Getting past the comparison and the competition</a:t>
            </a:r>
            <a:endParaRPr>
              <a:highlight>
                <a:schemeClr val="accent3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Let’s get acquainted!</a:t>
            </a:r>
            <a:endParaRPr/>
          </a:p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 promise, t</a:t>
            </a:r>
            <a:r>
              <a:rPr lang="en"/>
              <a:t>hat’s kinda relevant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463300" y="457200"/>
            <a:ext cx="2660100" cy="18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</a:rPr>
              <a:t>Getting past the comparison and the competition</a:t>
            </a:r>
            <a:endParaRPr>
              <a:highlight>
                <a:schemeClr val="accent3"/>
              </a:highlight>
            </a:endParaRPr>
          </a:p>
        </p:txBody>
      </p:sp>
      <p:pic>
        <p:nvPicPr>
          <p:cNvPr id="352" name="Google Shape;3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457200"/>
            <a:ext cx="5715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9"/>
          <p:cNvSpPr txBox="1"/>
          <p:nvPr/>
        </p:nvSpPr>
        <p:spPr>
          <a:xfrm>
            <a:off x="3429000" y="4241525"/>
            <a:ext cx="5715000" cy="6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 taken from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article “Développeuses #2 : le syndrome de l’imposteur” by Aurélie Vache</a:t>
            </a:r>
            <a:endParaRPr sz="1200">
              <a:solidFill>
                <a:srgbClr val="3A5CA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359" name="Google Shape;359;p60"/>
          <p:cNvSpPr txBox="1"/>
          <p:nvPr/>
        </p:nvSpPr>
        <p:spPr>
          <a:xfrm>
            <a:off x="4383150" y="445950"/>
            <a:ext cx="46083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The Internet stars are not the only talented people!</a:t>
            </a:r>
            <a:endParaRPr b="1" sz="1100"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Lots of anonymous devs are experts in their fields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By the way, being famous is not a proof of expertise…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There’s a reason we work in teams.</a:t>
            </a:r>
            <a:endParaRPr b="1" sz="1100">
              <a:solidFill>
                <a:srgbClr val="000000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The differences in profile, experience and seniority enrich the team. Diversity is the key!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Accept that the others don’t know everything either</a:t>
            </a:r>
            <a:endParaRPr sz="1200">
              <a:solidFill>
                <a:srgbClr val="434343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Take an interest in other people’s journey</a:t>
            </a:r>
            <a:endParaRPr b="1" sz="1100">
              <a:solidFill>
                <a:schemeClr val="dk1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How did they get here, what challenges did they overcome, what did they study, what was hard for them…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Get inspired! That might kickstart your own growth.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60" name="Google Shape;360;p60"/>
          <p:cNvSpPr txBox="1"/>
          <p:nvPr>
            <p:ph idx="4294967295" type="title"/>
          </p:nvPr>
        </p:nvSpPr>
        <p:spPr>
          <a:xfrm>
            <a:off x="463300" y="457200"/>
            <a:ext cx="2660100" cy="18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</a:rPr>
              <a:t>Getting past the comparison and the competition</a:t>
            </a:r>
            <a:endParaRPr>
              <a:highlight>
                <a:schemeClr val="accent3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1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366" name="Google Shape;366;p61"/>
          <p:cNvSpPr txBox="1"/>
          <p:nvPr/>
        </p:nvSpPr>
        <p:spPr>
          <a:xfrm>
            <a:off x="4572000" y="445950"/>
            <a:ext cx="41385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Target</a:t>
            </a:r>
            <a:endParaRPr b="1" sz="1100"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What is a cause of stress every single time?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What do I have to do often?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What is expected of me?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Prioritize</a:t>
            </a:r>
            <a:endParaRPr b="1" sz="1100">
              <a:solidFill>
                <a:srgbClr val="000000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Choose one topic at a time and delve in it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Wandering means you will stay on the surface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Being recognized in your speciality is fulfilling!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Split!</a:t>
            </a:r>
            <a:endParaRPr>
              <a:highlight>
                <a:schemeClr val="accent3"/>
              </a:highlight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Transform that mountain in small, manageable steps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Track your progress :)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67" name="Google Shape;367;p61"/>
          <p:cNvSpPr txBox="1"/>
          <p:nvPr/>
        </p:nvSpPr>
        <p:spPr>
          <a:xfrm>
            <a:off x="457200" y="457200"/>
            <a:ext cx="2615100" cy="1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Working on your (perceived) weaknesses</a:t>
            </a:r>
            <a:endParaRPr sz="2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373" name="Google Shape;373;p62"/>
          <p:cNvSpPr txBox="1"/>
          <p:nvPr/>
        </p:nvSpPr>
        <p:spPr>
          <a:xfrm>
            <a:off x="4572000" y="445950"/>
            <a:ext cx="41385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The aim: seeing your own progress</a:t>
            </a:r>
            <a:endParaRPr b="1" sz="1100"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Go for dev-adjacent skills</a:t>
            </a:r>
            <a:endParaRPr b="1" sz="1100">
              <a:solidFill>
                <a:srgbClr val="000000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Agility, communication, a new (human) language, web quality, accessibility, DevOps…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Bonus: it adds to your resume!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Or… go for something else entirely!</a:t>
            </a:r>
            <a:endParaRPr>
              <a:highlight>
                <a:schemeClr val="accent3"/>
              </a:highlight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Pottery, gardening, knitting… doing something tangible for a change  feels good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It’s a way to clear your mind, stop thinking about work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It’s not stressful: you’re doing something for yourself, there’s nothing at stake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457200" y="457200"/>
            <a:ext cx="2615100" cy="1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Working on different skills</a:t>
            </a:r>
            <a:endParaRPr sz="2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380" name="Google Shape;380;p63"/>
          <p:cNvSpPr txBox="1"/>
          <p:nvPr/>
        </p:nvSpPr>
        <p:spPr>
          <a:xfrm>
            <a:off x="4572000" y="445950"/>
            <a:ext cx="41385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Tell your team you need them!</a:t>
            </a:r>
            <a:endParaRPr b="1" sz="1100"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Ask for regular feedback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Get help in order to reach your goals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Find your community</a:t>
            </a:r>
            <a:endParaRPr b="1" sz="1100">
              <a:solidFill>
                <a:srgbClr val="000000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For me, it’s Duchess France, a women in tech network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Because it’s sometimes easier to be vulnerable with people outside your work team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Because you need people who have had similar experiences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Knowing that others enjoy working with you is the boost you need to see that you do belong!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81" name="Google Shape;381;p63"/>
          <p:cNvSpPr txBox="1"/>
          <p:nvPr/>
        </p:nvSpPr>
        <p:spPr>
          <a:xfrm>
            <a:off x="457200" y="457200"/>
            <a:ext cx="26151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Don’t stay alone!</a:t>
            </a:r>
            <a:endParaRPr sz="2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4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387" name="Google Shape;387;p64"/>
          <p:cNvSpPr txBox="1"/>
          <p:nvPr/>
        </p:nvSpPr>
        <p:spPr>
          <a:xfrm>
            <a:off x="4572000" y="445950"/>
            <a:ext cx="41385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Help others grow!</a:t>
            </a:r>
            <a:endParaRPr b="1" sz="1100"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Support juniors / interns / new members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Offer pair programming sessions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Share the articles you read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Explain your job  in schools, inspire new generations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Become a speaker, write articles</a:t>
            </a:r>
            <a:endParaRPr b="1" sz="1100">
              <a:solidFill>
                <a:srgbClr val="000000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Choose a subject and deep-dive or present it with a different angle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You know you master your subject when you can explain it to others :)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88" name="Google Shape;388;p64"/>
          <p:cNvSpPr txBox="1"/>
          <p:nvPr/>
        </p:nvSpPr>
        <p:spPr>
          <a:xfrm>
            <a:off x="457200" y="457200"/>
            <a:ext cx="26151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Sharing is caring</a:t>
            </a:r>
            <a:endParaRPr sz="2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5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394" name="Google Shape;394;p65"/>
          <p:cNvSpPr txBox="1"/>
          <p:nvPr/>
        </p:nvSpPr>
        <p:spPr>
          <a:xfrm>
            <a:off x="4572000" y="445950"/>
            <a:ext cx="41385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YES you are normal!</a:t>
            </a:r>
            <a:endParaRPr b="1" sz="1100"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You can ignore it and live with it, too</a:t>
            </a:r>
            <a:endParaRPr b="1" sz="1100">
              <a:solidFill>
                <a:srgbClr val="000000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95" name="Google Shape;395;p65"/>
          <p:cNvSpPr txBox="1"/>
          <p:nvPr/>
        </p:nvSpPr>
        <p:spPr>
          <a:xfrm>
            <a:off x="457200" y="457200"/>
            <a:ext cx="26151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Knowing that it has a name :)</a:t>
            </a:r>
            <a:endParaRPr sz="2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6"/>
          <p:cNvSpPr/>
          <p:nvPr/>
        </p:nvSpPr>
        <p:spPr>
          <a:xfrm>
            <a:off x="3748800" y="0"/>
            <a:ext cx="53952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401" name="Google Shape;401;p66"/>
          <p:cNvSpPr txBox="1"/>
          <p:nvPr/>
        </p:nvSpPr>
        <p:spPr>
          <a:xfrm>
            <a:off x="4572000" y="445950"/>
            <a:ext cx="41385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Coaching, mentoring</a:t>
            </a:r>
            <a:endParaRPr b="1" sz="1100"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Private classes, trainings, certifications</a:t>
            </a:r>
            <a:endParaRPr b="1" sz="1100">
              <a:solidFill>
                <a:srgbClr val="000000"/>
              </a:solidFill>
              <a:highlight>
                <a:schemeClr val="accent3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Mental health care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2" name="Google Shape;402;p66"/>
          <p:cNvSpPr txBox="1"/>
          <p:nvPr/>
        </p:nvSpPr>
        <p:spPr>
          <a:xfrm>
            <a:off x="457200" y="457200"/>
            <a:ext cx="26151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highlight>
                  <a:schemeClr val="accent3"/>
                </a:highlight>
                <a:latin typeface="Overpass Black"/>
                <a:ea typeface="Overpass Black"/>
                <a:cs typeface="Overpass Black"/>
                <a:sym typeface="Overpass Black"/>
              </a:rPr>
              <a:t>Getting (professional) help</a:t>
            </a:r>
            <a:endParaRPr sz="2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</a:t>
            </a:r>
            <a:r>
              <a:rPr lang="en"/>
              <a:t>“Not a question,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of a comment”</a:t>
            </a:r>
            <a:endParaRPr/>
          </a:p>
        </p:txBody>
      </p:sp>
      <p:sp>
        <p:nvSpPr>
          <p:cNvPr id="408" name="Google Shape;408;p67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We don’t have time for questions anyway.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8"/>
          <p:cNvPicPr preferRelativeResize="0"/>
          <p:nvPr/>
        </p:nvPicPr>
        <p:blipFill rotWithShape="1">
          <a:blip r:embed="rId3">
            <a:alphaModFix/>
          </a:blip>
          <a:srcRect b="0" l="25970" r="25970" t="0"/>
          <a:stretch/>
        </p:blipFill>
        <p:spPr>
          <a:xfrm>
            <a:off x="0" y="0"/>
            <a:ext cx="37487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8"/>
          <p:cNvSpPr txBox="1"/>
          <p:nvPr/>
        </p:nvSpPr>
        <p:spPr>
          <a:xfrm>
            <a:off x="4807500" y="457200"/>
            <a:ext cx="351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71719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Thank you!</a:t>
            </a:r>
            <a:endParaRPr sz="2400">
              <a:solidFill>
                <a:srgbClr val="145CC6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415" name="Google Shape;415;p68"/>
          <p:cNvSpPr txBox="1"/>
          <p:nvPr/>
        </p:nvSpPr>
        <p:spPr>
          <a:xfrm>
            <a:off x="4807501" y="1259575"/>
            <a:ext cx="3879300" cy="2847900"/>
          </a:xfrm>
          <a:prstGeom prst="rect">
            <a:avLst/>
          </a:prstGeom>
          <a:noFill/>
          <a:ln cap="flat" cmpd="sng" w="9525">
            <a:solidFill>
              <a:srgbClr val="171719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71719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Marine</a:t>
            </a:r>
            <a:r>
              <a:rPr lang="en" sz="2400">
                <a:solidFill>
                  <a:srgbClr val="171719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GANDY </a:t>
            </a:r>
            <a:r>
              <a:rPr lang="en" sz="2000">
                <a:solidFill>
                  <a:srgbClr val="171719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(aka Mupsi)</a:t>
            </a:r>
            <a:endParaRPr sz="2000">
              <a:solidFill>
                <a:srgbClr val="171719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719"/>
                </a:solidFill>
                <a:latin typeface="Overpass"/>
                <a:ea typeface="Overpass"/>
                <a:cs typeface="Overpass"/>
                <a:sym typeface="Overpass"/>
              </a:rPr>
              <a:t>DevRel Engineer</a:t>
            </a:r>
            <a:r>
              <a:rPr lang="en">
                <a:solidFill>
                  <a:srgbClr val="171719"/>
                </a:solidFill>
                <a:latin typeface="Overpass"/>
                <a:ea typeface="Overpass"/>
                <a:cs typeface="Overpass"/>
                <a:sym typeface="Overpass"/>
              </a:rPr>
              <a:t>, Platform.sh</a:t>
            </a:r>
            <a:endParaRPr>
              <a:solidFill>
                <a:srgbClr val="17171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171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marine.gandy@platform.sh</a:t>
            </a:r>
            <a:r>
              <a:rPr lang="en">
                <a:solidFill>
                  <a:srgbClr val="171719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solidFill>
                <a:srgbClr val="17171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171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https://mupsi.dev</a:t>
            </a:r>
            <a:r>
              <a:rPr lang="en">
                <a:solidFill>
                  <a:srgbClr val="171719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solidFill>
                <a:srgbClr val="17171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6"/>
              </a:rPr>
              <a:t>https://twitter.com/mupsigraphy</a:t>
            </a:r>
            <a:r>
              <a:rPr lang="en">
                <a:solidFill>
                  <a:srgbClr val="171719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solidFill>
                <a:srgbClr val="17171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7"/>
              </a:rPr>
              <a:t>https://www.linkedin.com/in/marinegandy</a:t>
            </a:r>
            <a:r>
              <a:rPr lang="en">
                <a:solidFill>
                  <a:srgbClr val="171719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1800">
              <a:solidFill>
                <a:srgbClr val="17171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16" name="Google Shape;41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2375" y="4555518"/>
            <a:ext cx="1214421" cy="2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5398402" y="3128732"/>
            <a:ext cx="3710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that’s me </a:t>
            </a:r>
            <a:endParaRPr b="1" sz="6300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9" name="Google Shape;129;p24"/>
          <p:cNvSpPr/>
          <p:nvPr/>
        </p:nvSpPr>
        <p:spPr>
          <a:xfrm>
            <a:off x="4085175" y="2543200"/>
            <a:ext cx="1313249" cy="1001550"/>
          </a:xfrm>
          <a:custGeom>
            <a:rect b="b" l="l" r="r" t="t"/>
            <a:pathLst>
              <a:path extrusionOk="0" h="33839" w="51134">
                <a:moveTo>
                  <a:pt x="51134" y="33839"/>
                </a:moveTo>
                <a:cubicBezTo>
                  <a:pt x="41732" y="30502"/>
                  <a:pt x="32275" y="26479"/>
                  <a:pt x="24439" y="20304"/>
                </a:cubicBezTo>
                <a:cubicBezTo>
                  <a:pt x="16120" y="13749"/>
                  <a:pt x="9473" y="4736"/>
                  <a:pt x="0" y="0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473838"/>
            <a:ext cx="3146876" cy="41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4757375" y="568450"/>
            <a:ext cx="2863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Marine GANDY</a:t>
            </a:r>
            <a:endParaRPr/>
          </a:p>
        </p:txBody>
      </p:sp>
      <p:sp>
        <p:nvSpPr>
          <p:cNvPr id="132" name="Google Shape;132;p24"/>
          <p:cNvSpPr txBox="1"/>
          <p:nvPr>
            <p:ph idx="1" type="subTitle"/>
          </p:nvPr>
        </p:nvSpPr>
        <p:spPr>
          <a:xfrm>
            <a:off x="4757375" y="1183525"/>
            <a:ext cx="3303600" cy="23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DevRel Engineer at Platform.sh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/>
          <p:nvPr>
            <p:ph type="title"/>
          </p:nvPr>
        </p:nvSpPr>
        <p:spPr>
          <a:xfrm>
            <a:off x="1521900" y="1983400"/>
            <a:ext cx="6100200" cy="41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</a:t>
            </a:r>
            <a:r>
              <a:rPr lang="en"/>
              <a:t>Sources???</a:t>
            </a:r>
            <a:endParaRPr/>
          </a:p>
        </p:txBody>
      </p:sp>
      <p:sp>
        <p:nvSpPr>
          <p:cNvPr id="422" name="Google Shape;422;p69"/>
          <p:cNvSpPr txBox="1"/>
          <p:nvPr>
            <p:ph idx="1" type="subTitle"/>
          </p:nvPr>
        </p:nvSpPr>
        <p:spPr>
          <a:xfrm>
            <a:off x="1625250" y="2914675"/>
            <a:ext cx="5893500" cy="69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 promise I didn’t make it up!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0"/>
          <p:cNvSpPr txBox="1"/>
          <p:nvPr>
            <p:ph type="title"/>
          </p:nvPr>
        </p:nvSpPr>
        <p:spPr>
          <a:xfrm>
            <a:off x="464100" y="3688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origins</a:t>
            </a:r>
            <a:endParaRPr/>
          </a:p>
        </p:txBody>
      </p:sp>
      <p:sp>
        <p:nvSpPr>
          <p:cNvPr id="428" name="Google Shape;428;p70"/>
          <p:cNvSpPr txBox="1"/>
          <p:nvPr/>
        </p:nvSpPr>
        <p:spPr>
          <a:xfrm>
            <a:off x="464100" y="1267025"/>
            <a:ext cx="85206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Wikipedia article on impostor syndrome</a:t>
            </a:r>
            <a:br>
              <a:rPr lang="en">
                <a:latin typeface="Overpass"/>
                <a:ea typeface="Overpass"/>
                <a:cs typeface="Overpass"/>
                <a:sym typeface="Overpass"/>
              </a:rPr>
            </a:b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https://en.wikipedia.org/wiki/Impostor_syndrome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Compilation of research on the impostor phenomenon, Dr Pauline Rose Clance 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https://www.paulineroseclance.com/impostor_phenomenon.html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Clance Impostor Phenomenon Scale</a:t>
            </a:r>
            <a:br>
              <a:rPr lang="en">
                <a:latin typeface="Overpass"/>
                <a:ea typeface="Overpass"/>
                <a:cs typeface="Overpass"/>
                <a:sym typeface="Overpass"/>
              </a:rPr>
            </a:b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https://www.paulineroseclance.com/pdf/IPTestandscoring.pdf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 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‘The Imposter Phenomenon in High Achieving Women: Dynamics and Therapeutic Intervention’, Pauline Rose Clance &amp; Suzanne Imes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6"/>
              </a:rPr>
              <a:t>https://www.paulineroseclance.com/pdf/ip_high_achieving_women.pdf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/>
          <p:cNvSpPr txBox="1"/>
          <p:nvPr>
            <p:ph type="title"/>
          </p:nvPr>
        </p:nvSpPr>
        <p:spPr>
          <a:xfrm>
            <a:off x="464100" y="3688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</a:t>
            </a:r>
            <a:endParaRPr/>
          </a:p>
        </p:txBody>
      </p:sp>
      <p:sp>
        <p:nvSpPr>
          <p:cNvPr id="434" name="Google Shape;434;p71"/>
          <p:cNvSpPr txBox="1"/>
          <p:nvPr/>
        </p:nvSpPr>
        <p:spPr>
          <a:xfrm>
            <a:off x="464100" y="1267025"/>
            <a:ext cx="85206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‘Why Learning to Code is So Damn Hard’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https://www.thinkful.com/blog/why-learning-to-code-is-so-damn-hard/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‘Stop Telling Women They Have Imposter Syndrome’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https://hbr.org/2021/02/stop-telling-women-they-have-imposter-syndrome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‘The Dangers of Feeling Like a Fake’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https://hbr.org/2005/09/the-dangers-of-feeling-like-a-fake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‘Feel like a fraud?’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6"/>
              </a:rPr>
              <a:t>https://www.apa.org/gradpsych/2013/11/fraud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‘Feeling Like a Fraud: The Impostor Phenomenon in Science Writing’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7"/>
              </a:rPr>
              <a:t>https://www.theopennotebook.com/2016/11/15/feeling-like-a-fraud-the-impostor-phenomenon-in-science-writing/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/>
          <p:nvPr>
            <p:ph type="title"/>
          </p:nvPr>
        </p:nvSpPr>
        <p:spPr>
          <a:xfrm>
            <a:off x="464100" y="3688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sp>
        <p:nvSpPr>
          <p:cNvPr id="440" name="Google Shape;440;p72"/>
          <p:cNvSpPr txBox="1"/>
          <p:nvPr/>
        </p:nvSpPr>
        <p:spPr>
          <a:xfrm>
            <a:off x="464100" y="1267025"/>
            <a:ext cx="85206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‘What is imposter syndrome and how can you combat it?’, Elizabeth Cox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https://www.youtube.com/watch?v=ZQUxL4Jm1Lo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‘How you can use impostor syndrome to your benefit’, Mike Cannon-Brookes (Atlassian)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https://youtu.be/ZkwqZfvbdF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w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‘6 Signs You Might Have Impostor Syndrome’, Psych2Go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6"/>
              </a:rPr>
              <a:t>https://www.youtube.com/watch?v=xvGawC0eS4w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“L'effet Julien Lepers”, Horizon Gull (FR)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7"/>
              </a:rPr>
              <a:t>https://www.youtube.com/watch?v=mrXtwcGkroI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“Pourquoi les américains nous paraissent-ils idiots ?”, Horizon Gull (FR)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8"/>
              </a:rPr>
              <a:t>https://www.youtube.com/watch?v=Ic3xHn1E8EE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3"/>
          <p:cNvSpPr txBox="1"/>
          <p:nvPr>
            <p:ph type="title"/>
          </p:nvPr>
        </p:nvSpPr>
        <p:spPr>
          <a:xfrm>
            <a:off x="464100" y="3688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</a:t>
            </a:r>
            <a:endParaRPr/>
          </a:p>
        </p:txBody>
      </p:sp>
      <p:sp>
        <p:nvSpPr>
          <p:cNvPr id="446" name="Google Shape;446;p73"/>
          <p:cNvSpPr txBox="1"/>
          <p:nvPr/>
        </p:nvSpPr>
        <p:spPr>
          <a:xfrm>
            <a:off x="464100" y="1267025"/>
            <a:ext cx="85206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‘“Among Us”: Academic edition’ by PhD Comics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https://phdcomics.com/comics/archive.php?comicid=2042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‘Assurance Fraud’ by Mr. Lovenstein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https://tapas.io/episode/2640963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Fundamental attribution error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https://en.wikipedia.org/wiki/Fundamental_attribution_error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‘Batman: The Imposter’ trailer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6"/>
              </a:rPr>
              <a:t>https://www.youtube.com/watch?v=O9L_70vpquQ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Dave Gahan’s ‘Imposter’ album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7"/>
              </a:rPr>
              <a:t>https://www.youtube.com/playlist?list=PLK8pmrLAfsrgtiJxu9NmIXg-Jndm4iDvA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4757375" y="568450"/>
            <a:ext cx="2863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Marine GANDY</a:t>
            </a:r>
            <a:endParaRPr/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4757375" y="1183525"/>
            <a:ext cx="3303600" cy="23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DevRel Engineer at Platform.sh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5398427" y="2287532"/>
            <a:ext cx="37104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I mean,</a:t>
            </a:r>
            <a:endParaRPr b="1" sz="5800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THAT is</a:t>
            </a:r>
            <a:r>
              <a:rPr b="1" lang="en" sz="5800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 me </a:t>
            </a:r>
            <a:endParaRPr b="1" sz="6300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4085175" y="2771800"/>
            <a:ext cx="1313249" cy="1001550"/>
          </a:xfrm>
          <a:custGeom>
            <a:rect b="b" l="l" r="r" t="t"/>
            <a:pathLst>
              <a:path extrusionOk="0" h="33839" w="51134">
                <a:moveTo>
                  <a:pt x="51134" y="33839"/>
                </a:moveTo>
                <a:cubicBezTo>
                  <a:pt x="41732" y="30502"/>
                  <a:pt x="32275" y="26479"/>
                  <a:pt x="24439" y="20304"/>
                </a:cubicBezTo>
                <a:cubicBezTo>
                  <a:pt x="16120" y="13749"/>
                  <a:pt x="9473" y="4736"/>
                  <a:pt x="0" y="0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84200"/>
            <a:ext cx="3131324" cy="417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457200" y="480275"/>
            <a:ext cx="2701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journey</a:t>
            </a:r>
            <a:endParaRPr/>
          </a:p>
        </p:txBody>
      </p:sp>
      <p:sp>
        <p:nvSpPr>
          <p:cNvPr id="148" name="Google Shape;148;p26"/>
          <p:cNvSpPr txBox="1"/>
          <p:nvPr>
            <p:ph idx="4294967295" type="body"/>
          </p:nvPr>
        </p:nvSpPr>
        <p:spPr>
          <a:xfrm>
            <a:off x="4183800" y="480275"/>
            <a:ext cx="4186200" cy="362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 come from </a:t>
            </a:r>
            <a:r>
              <a:rPr lang="en"/>
              <a:t>a literary background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 switched to web development </a:t>
            </a:r>
            <a:r>
              <a:rPr lang="en"/>
              <a:t>at 25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I’m the current </a:t>
            </a:r>
            <a:r>
              <a:rPr lang="en"/>
              <a:t>President of the French Drupal Association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I’ve been</a:t>
            </a:r>
            <a:r>
              <a:rPr lang="en"/>
              <a:t> working remotely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for 3 years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 love and do </a:t>
            </a:r>
            <a:r>
              <a:rPr lang="en"/>
              <a:t>many things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outside of work!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5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So why am I talking about this?</a:t>
            </a:r>
            <a:endParaRPr sz="3500">
              <a:solidFill>
                <a:schemeClr val="dk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2000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4294967295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Because all these elements heavily influence </a:t>
            </a:r>
            <a:endParaRPr sz="2700"/>
          </a:p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4000">
                <a:highlight>
                  <a:schemeClr val="accent3"/>
                </a:highlight>
              </a:rPr>
              <a:t>how I feel at work</a:t>
            </a:r>
            <a:endParaRPr b="1" sz="40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3072000" y="36831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 Mono SemiBold"/>
                <a:ea typeface="Overpass Mono SemiBold"/>
                <a:cs typeface="Overpass Mono SemiBold"/>
                <a:sym typeface="Overpass Mono SemiBold"/>
              </a:rPr>
              <a:t>Bear with me, it will make sense</a:t>
            </a:r>
            <a:endParaRPr b="1" sz="40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atform.sh">
  <a:themeElements>
    <a:clrScheme name="Simple Light">
      <a:dk1>
        <a:srgbClr val="000000"/>
      </a:dk1>
      <a:lt1>
        <a:srgbClr val="FFFFFF"/>
      </a:lt1>
      <a:dk2>
        <a:srgbClr val="444344"/>
      </a:dk2>
      <a:lt2>
        <a:srgbClr val="F4F2F3"/>
      </a:lt2>
      <a:accent1>
        <a:srgbClr val="EAE5E7"/>
      </a:accent1>
      <a:accent2>
        <a:srgbClr val="FF9F9F"/>
      </a:accent2>
      <a:accent3>
        <a:srgbClr val="FFBDBB"/>
      </a:accent3>
      <a:accent4>
        <a:srgbClr val="EDA900"/>
      </a:accent4>
      <a:accent5>
        <a:srgbClr val="FCC938"/>
      </a:accent5>
      <a:accent6>
        <a:srgbClr val="FB3728"/>
      </a:accent6>
      <a:hlink>
        <a:srgbClr val="145CC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